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2" r:id="rId8"/>
    <p:sldId id="263" r:id="rId9"/>
    <p:sldId id="261" r:id="rId10"/>
    <p:sldId id="269" r:id="rId11"/>
    <p:sldId id="265" r:id="rId12"/>
    <p:sldId id="267" r:id="rId13"/>
    <p:sldId id="268" r:id="rId14"/>
    <p:sldId id="266" r:id="rId15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FDE"/>
    <a:srgbClr val="FCBB04"/>
    <a:srgbClr val="2D1C30"/>
    <a:srgbClr val="3B253F"/>
    <a:srgbClr val="4A1B1A"/>
    <a:srgbClr val="1334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27" autoAdjust="0"/>
    <p:restoredTop sz="94660"/>
  </p:normalViewPr>
  <p:slideViewPr>
    <p:cSldViewPr showGuides="1">
      <p:cViewPr>
        <p:scale>
          <a:sx n="60" d="100"/>
          <a:sy n="60" d="100"/>
        </p:scale>
        <p:origin x="-450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609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9A744-D982-4113-B658-85D1618DB368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DC63A-E907-425B-A5D7-00BE670F5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919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028FC-9852-4ED7-AEE3-CAE389FA8AA1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CBF8D-9DEB-4C59-908A-2AE3F1D957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9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E2919-5D36-4A7F-AFFB-843ABB4BCBA4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0D046-D812-41B4-A5B4-F6E306AFB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4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603B0-F79B-4397-AA3C-6C24CD418AF6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E9E2B-249F-4024-B890-2FC98BE71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875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F81D7-60CA-4808-BF08-1CECAC8EC11A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3D541-0FD5-425B-A367-FA543283F3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2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993DA-0F4B-4A72-B58C-E9757959B4A4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D1281-911E-4440-A301-5B5A12960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217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336F6-4C14-42ED-ACDD-1CB7FB770B75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2D7E9-201D-48FD-9450-55274EAA5D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7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7306E-88E9-4DB8-884F-4D0E3D9A654F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C9353-4FF7-4158-A4A8-5B43F3B94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679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540B4-D2FE-49E1-A674-E347726C9DEF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F8F95-111A-4E97-9CE0-F6BC70FAA5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91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27612-84F6-4FED-BC6F-D0F578DC449E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B4112-3202-4EEB-8FA3-55E6CEA0C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710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6D9BC-E809-4417-BC05-1760D6EC38CE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73DC2-F689-4F25-B729-EB8E4C2CF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540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he-IL" smtClean="0"/>
              <a:t>Click to edit Master text styles</a:t>
            </a:r>
          </a:p>
          <a:p>
            <a:pPr lvl="1"/>
            <a:r>
              <a:rPr lang="en-US" altLang="he-IL" smtClean="0"/>
              <a:t>Second level</a:t>
            </a:r>
          </a:p>
          <a:p>
            <a:pPr lvl="2"/>
            <a:r>
              <a:rPr lang="en-US" altLang="he-IL" smtClean="0"/>
              <a:t>Third level</a:t>
            </a:r>
          </a:p>
          <a:p>
            <a:pPr lvl="3"/>
            <a:r>
              <a:rPr lang="en-US" altLang="he-IL" smtClean="0"/>
              <a:t>Fourth level</a:t>
            </a:r>
          </a:p>
          <a:p>
            <a:pPr lvl="4"/>
            <a:r>
              <a:rPr lang="en-US" altLang="he-I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ysClr val="windowText" lastClr="000000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BE6476-631B-4783-B10E-3CA77042540C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ysClr val="windowText" lastClr="000000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ysClr val="windowText" lastClr="000000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0F3BAFCA-D71A-4299-AD6A-F7C49236A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5400" b="1" kern="1200">
          <a:ln w="19050">
            <a:solidFill>
              <a:schemeClr val="tx1">
                <a:lumMod val="75000"/>
                <a:lumOff val="25000"/>
              </a:schemeClr>
            </a:solidFill>
          </a:ln>
          <a:solidFill>
            <a:srgbClr val="C00000"/>
          </a:solidFill>
          <a:latin typeface="Microsoft New Tai Lue" panose="020B0502040204020203" pitchFamily="34" charset="0"/>
          <a:ea typeface="Microsoft New Tai Lue" pitchFamily="34" charset="0"/>
          <a:cs typeface="Microsoft New Tai Lue" panose="020B0502040204020203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5400" b="1">
          <a:solidFill>
            <a:srgbClr val="C00000"/>
          </a:solidFill>
          <a:latin typeface="Microsoft New Tai Lue" pitchFamily="34" charset="0"/>
          <a:ea typeface="Microsoft New Tai Lue" pitchFamily="34" charset="0"/>
          <a:cs typeface="Microsoft New Tai Lue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5400" b="1">
          <a:solidFill>
            <a:srgbClr val="C00000"/>
          </a:solidFill>
          <a:latin typeface="Microsoft New Tai Lue" pitchFamily="34" charset="0"/>
          <a:ea typeface="Microsoft New Tai Lue" pitchFamily="34" charset="0"/>
          <a:cs typeface="Microsoft New Tai Lue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5400" b="1">
          <a:solidFill>
            <a:srgbClr val="C00000"/>
          </a:solidFill>
          <a:latin typeface="Microsoft New Tai Lue" pitchFamily="34" charset="0"/>
          <a:ea typeface="Microsoft New Tai Lue" pitchFamily="34" charset="0"/>
          <a:cs typeface="Microsoft New Tai Lue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5400" b="1">
          <a:solidFill>
            <a:srgbClr val="C00000"/>
          </a:solidFill>
          <a:latin typeface="Microsoft New Tai Lue" pitchFamily="34" charset="0"/>
          <a:ea typeface="Microsoft New Tai Lue" pitchFamily="34" charset="0"/>
          <a:cs typeface="Microsoft New Tai Lu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 b="1">
          <a:solidFill>
            <a:srgbClr val="C00000"/>
          </a:solidFill>
          <a:latin typeface="Microsoft New Tai Lue" pitchFamily="34" charset="0"/>
          <a:ea typeface="Microsoft New Tai Lue" pitchFamily="34" charset="0"/>
          <a:cs typeface="Microsoft New Tai Lu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 b="1">
          <a:solidFill>
            <a:srgbClr val="C00000"/>
          </a:solidFill>
          <a:latin typeface="Microsoft New Tai Lue" pitchFamily="34" charset="0"/>
          <a:ea typeface="Microsoft New Tai Lue" pitchFamily="34" charset="0"/>
          <a:cs typeface="Microsoft New Tai Lu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 b="1">
          <a:solidFill>
            <a:srgbClr val="C00000"/>
          </a:solidFill>
          <a:latin typeface="Microsoft New Tai Lue" pitchFamily="34" charset="0"/>
          <a:ea typeface="Microsoft New Tai Lue" pitchFamily="34" charset="0"/>
          <a:cs typeface="Microsoft New Tai Lu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 b="1">
          <a:solidFill>
            <a:srgbClr val="C00000"/>
          </a:solidFill>
          <a:latin typeface="Microsoft New Tai Lue" pitchFamily="34" charset="0"/>
          <a:ea typeface="Microsoft New Tai Lue" pitchFamily="34" charset="0"/>
          <a:cs typeface="Microsoft New Tai Lue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rgbClr val="262626"/>
          </a:solidFill>
          <a:latin typeface="Microsoft New Tai Lue" panose="020B0502040204020203" pitchFamily="34" charset="0"/>
          <a:ea typeface="Microsoft New Tai Lue" pitchFamily="34" charset="0"/>
          <a:cs typeface="Microsoft New Tai Lue" panose="020B0502040204020203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262626"/>
          </a:solidFill>
          <a:latin typeface="Microsoft New Tai Lue" panose="020B0502040204020203" pitchFamily="34" charset="0"/>
          <a:ea typeface="Microsoft New Tai Lue" pitchFamily="34" charset="0"/>
          <a:cs typeface="Microsoft New Tai Lue" panose="020B0502040204020203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262626"/>
          </a:solidFill>
          <a:latin typeface="Microsoft New Tai Lue" panose="020B0502040204020203" pitchFamily="34" charset="0"/>
          <a:ea typeface="Microsoft New Tai Lue" pitchFamily="34" charset="0"/>
          <a:cs typeface="Microsoft New Tai Lue" panose="020B0502040204020203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262626"/>
          </a:solidFill>
          <a:latin typeface="Microsoft New Tai Lue" panose="020B0502040204020203" pitchFamily="34" charset="0"/>
          <a:ea typeface="Microsoft New Tai Lue" pitchFamily="34" charset="0"/>
          <a:cs typeface="Microsoft New Tai Lue" panose="020B0502040204020203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62626"/>
          </a:solidFill>
          <a:latin typeface="Microsoft New Tai Lue" panose="020B0502040204020203" pitchFamily="34" charset="0"/>
          <a:ea typeface="Microsoft New Tai Lue" pitchFamily="34" charset="0"/>
          <a:cs typeface="Microsoft New Tai Lue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1.spreadsheetweb.com/SpreadSheetWEB/Output.aspx?ApplicationId=2a205134-b9c9-4246-8aae-d500bebef894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.gov.mb.ca/k12/cur/science/found/s2/motion/chap6.pdf" TargetMode="External"/><Relationship Id="rId2" Type="http://schemas.openxmlformats.org/officeDocument/2006/relationships/hyperlink" Target="http://moodle.shmb.ca:8888/mod/assignment/view.php?id=153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e-IL" dirty="0" smtClean="0">
                <a:ea typeface="+mj-ea"/>
              </a:rPr>
              <a:t>מרחק עצירה</a:t>
            </a:r>
            <a:endParaRPr lang="en-US" dirty="0"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מרחק העצירה בבית משפט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4" t="25763"/>
          <a:stretch/>
        </p:blipFill>
        <p:spPr>
          <a:xfrm>
            <a:off x="228600" y="4450310"/>
            <a:ext cx="5886014" cy="2407690"/>
          </a:xfrm>
        </p:spPr>
      </p:pic>
      <p:sp>
        <p:nvSpPr>
          <p:cNvPr id="5" name="TextBox 4"/>
          <p:cNvSpPr txBox="1"/>
          <p:nvPr/>
        </p:nvSpPr>
        <p:spPr>
          <a:xfrm>
            <a:off x="685800" y="1295401"/>
            <a:ext cx="8001000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400" b="1" dirty="0" smtClean="0"/>
              <a:t>נהג נקנס כיוון שעבר על החוק וכתוצאה מכך פגע מאחור במכונית  שלפניו. </a:t>
            </a:r>
          </a:p>
          <a:p>
            <a:r>
              <a:rPr lang="he-IL" sz="2400" b="1" dirty="0" smtClean="0"/>
              <a:t>הנהג מספר: נסעתי במהירות </a:t>
            </a:r>
            <a:r>
              <a:rPr lang="en-US" sz="2400" b="1" dirty="0" smtClean="0"/>
              <a:t>80km/h</a:t>
            </a:r>
            <a:r>
              <a:rPr lang="he-IL" sz="2400" b="1" dirty="0" smtClean="0"/>
              <a:t> על כביש רטוב. </a:t>
            </a:r>
            <a:r>
              <a:rPr lang="he-IL" sz="2400" b="1" smtClean="0"/>
              <a:t>המרחק ביני לבין </a:t>
            </a:r>
            <a:r>
              <a:rPr lang="he-IL" sz="2400" b="1" dirty="0" smtClean="0"/>
              <a:t>המכונית שלפני היה </a:t>
            </a:r>
            <a:r>
              <a:rPr lang="en-US" sz="2400" b="1" dirty="0" smtClean="0"/>
              <a:t>35m </a:t>
            </a:r>
            <a:r>
              <a:rPr lang="he-IL" sz="2400" b="1" dirty="0" smtClean="0"/>
              <a:t>. המכונית הראשונה עצרה באופן פתאומי, פגעתי בה מאחור. בדקתי ומצאתי: מרחק העצירה  על כביש רטוב ממהירות </a:t>
            </a:r>
            <a:r>
              <a:rPr lang="en-US" sz="2400" b="1" dirty="0" smtClean="0"/>
              <a:t>80 km/h </a:t>
            </a:r>
            <a:r>
              <a:rPr lang="he-IL" sz="2400" b="1" dirty="0" smtClean="0"/>
              <a:t> הוא פחות מ- </a:t>
            </a:r>
            <a:r>
              <a:rPr lang="en-US" sz="2400" b="1" dirty="0" smtClean="0"/>
              <a:t>32m</a:t>
            </a:r>
            <a:r>
              <a:rPr lang="he-IL" sz="2400" b="1" dirty="0" smtClean="0"/>
              <a:t>.</a:t>
            </a:r>
          </a:p>
          <a:p>
            <a:r>
              <a:rPr lang="he-IL" sz="2400" b="1" dirty="0" smtClean="0"/>
              <a:t>אז למה קיבלתי קנס?.</a:t>
            </a:r>
          </a:p>
          <a:p>
            <a:r>
              <a:rPr lang="he-IL" sz="2400" b="1" dirty="0" smtClean="0"/>
              <a:t>הסבירו מדוע, בעזרת הנתונים שבאיור.</a:t>
            </a:r>
            <a:endParaRPr lang="he-IL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4343400"/>
            <a:ext cx="1600200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 smtClean="0"/>
              <a:t>חדש</a:t>
            </a:r>
          </a:p>
          <a:p>
            <a:endParaRPr lang="he-IL" b="1" dirty="0"/>
          </a:p>
          <a:p>
            <a:endParaRPr lang="he-IL" b="1" dirty="0" smtClean="0"/>
          </a:p>
          <a:p>
            <a:r>
              <a:rPr lang="he-IL" b="1" dirty="0" smtClean="0"/>
              <a:t>טוב</a:t>
            </a:r>
          </a:p>
          <a:p>
            <a:endParaRPr lang="he-IL" b="1" dirty="0"/>
          </a:p>
          <a:p>
            <a:endParaRPr lang="he-IL" b="1" dirty="0" smtClean="0"/>
          </a:p>
          <a:p>
            <a:r>
              <a:rPr lang="he-IL" b="1" dirty="0" smtClean="0"/>
              <a:t>חייבים להחליף </a:t>
            </a: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233025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4" name="מציין מיקום תוכן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876"/>
            <a:ext cx="9122978" cy="6248400"/>
          </a:xfrm>
        </p:spPr>
      </p:pic>
      <p:sp>
        <p:nvSpPr>
          <p:cNvPr id="5" name="כותרת 1"/>
          <p:cNvSpPr txBox="1">
            <a:spLocks/>
          </p:cNvSpPr>
          <p:nvPr/>
        </p:nvSpPr>
        <p:spPr>
          <a:xfrm>
            <a:off x="457200" y="525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C00000"/>
                </a:solidFill>
                <a:latin typeface="Microsoft New Tai Lue" panose="020B0502040204020203" pitchFamily="34" charset="0"/>
                <a:ea typeface="Microsoft New Tai Lue" pitchFamily="34" charset="0"/>
                <a:cs typeface="Microsoft New Tai Lue" panose="020B0502040204020203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rgbClr val="C00000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rgbClr val="C00000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rgbClr val="C00000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rgbClr val="C00000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rgbClr val="C00000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rgbClr val="C00000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rgbClr val="C00000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rgbClr val="C00000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9pPr>
          </a:lstStyle>
          <a:p>
            <a:r>
              <a:rPr lang="he-IL" dirty="0" smtClean="0">
                <a:ln w="19050">
                  <a:solidFill>
                    <a:schemeClr val="bg1"/>
                  </a:solidFill>
                </a:ln>
                <a:hlinkClick r:id="rId2"/>
              </a:rPr>
              <a:t>שאלות נוספות</a:t>
            </a:r>
            <a:endParaRPr lang="he-IL" dirty="0">
              <a:ln w="19050"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5380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שאלות נוספות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464269" y="1371600"/>
            <a:ext cx="4648200" cy="3352800"/>
          </a:xfrm>
        </p:spPr>
        <p:txBody>
          <a:bodyPr/>
          <a:lstStyle/>
          <a:p>
            <a:pPr marL="0" indent="0" algn="r">
              <a:buNone/>
            </a:pPr>
            <a:r>
              <a:rPr lang="he-IL" dirty="0" smtClean="0"/>
              <a:t>תארו במילים את המידע שאפשר להפיק מהגרף </a:t>
            </a:r>
            <a:endParaRPr lang="en-US" dirty="0" smtClean="0"/>
          </a:p>
          <a:p>
            <a:pPr marL="0" indent="0" algn="r">
              <a:buNone/>
            </a:pPr>
            <a:r>
              <a:rPr lang="he-IL" dirty="0" smtClean="0"/>
              <a:t>הנתון.</a:t>
            </a:r>
            <a:endParaRPr lang="he-IL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60" b="7265"/>
          <a:stretch/>
        </p:blipFill>
        <p:spPr>
          <a:xfrm>
            <a:off x="228600" y="1752599"/>
            <a:ext cx="4572000" cy="438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53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שאלות נוספות</a:t>
            </a:r>
            <a:endParaRPr lang="he-IL" dirty="0"/>
          </a:p>
        </p:txBody>
      </p:sp>
      <p:pic>
        <p:nvPicPr>
          <p:cNvPr id="16386" name="Picture 2" descr="Description: Description: Description: Graph showing stopping disrances as outlined in the above text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87" y="1350350"/>
            <a:ext cx="6089313" cy="466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03743" y="1350350"/>
            <a:ext cx="106345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he-IL" sz="2400" b="1" dirty="0" smtClean="0"/>
              <a:t>יבש</a:t>
            </a:r>
            <a:endParaRPr lang="he-IL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953000" y="1356111"/>
            <a:ext cx="106345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he-IL" sz="2400" b="1" dirty="0" smtClean="0"/>
              <a:t>רטוב</a:t>
            </a:r>
            <a:endParaRPr lang="he-IL" sz="2400" b="1" dirty="0"/>
          </a:p>
        </p:txBody>
      </p:sp>
      <p:sp>
        <p:nvSpPr>
          <p:cNvPr id="6" name="מציין מיקום תוכן 2"/>
          <p:cNvSpPr txBox="1">
            <a:spLocks/>
          </p:cNvSpPr>
          <p:nvPr/>
        </p:nvSpPr>
        <p:spPr>
          <a:xfrm>
            <a:off x="5334000" y="1400503"/>
            <a:ext cx="3352800" cy="4648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62626"/>
                </a:solidFill>
                <a:latin typeface="Microsoft New Tai Lue" panose="020B0502040204020203" pitchFamily="34" charset="0"/>
                <a:ea typeface="Microsoft New Tai Lue" pitchFamily="34" charset="0"/>
                <a:cs typeface="Microsoft New Tai Lue" panose="020B0502040204020203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rgbClr val="262626"/>
                </a:solidFill>
                <a:latin typeface="Microsoft New Tai Lue" panose="020B0502040204020203" pitchFamily="34" charset="0"/>
                <a:ea typeface="Microsoft New Tai Lue" pitchFamily="34" charset="0"/>
                <a:cs typeface="Microsoft New Tai Lue" panose="020B0502040204020203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62626"/>
                </a:solidFill>
                <a:latin typeface="Microsoft New Tai Lue" panose="020B0502040204020203" pitchFamily="34" charset="0"/>
                <a:ea typeface="Microsoft New Tai Lue" pitchFamily="34" charset="0"/>
                <a:cs typeface="Microsoft New Tai Lue" panose="020B0502040204020203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62626"/>
                </a:solidFill>
                <a:latin typeface="Microsoft New Tai Lue" panose="020B0502040204020203" pitchFamily="34" charset="0"/>
                <a:ea typeface="Microsoft New Tai Lue" pitchFamily="34" charset="0"/>
                <a:cs typeface="Microsoft New Tai Lue" panose="020B0502040204020203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62626"/>
                </a:solidFill>
                <a:latin typeface="Microsoft New Tai Lue" panose="020B0502040204020203" pitchFamily="34" charset="0"/>
                <a:ea typeface="Microsoft New Tai Lue" pitchFamily="34" charset="0"/>
                <a:cs typeface="Microsoft New Tai Lu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endParaRPr lang="he-IL" dirty="0" smtClean="0"/>
          </a:p>
          <a:p>
            <a:pPr marL="0" indent="0" algn="r">
              <a:buFont typeface="Arial" pitchFamily="34" charset="0"/>
              <a:buNone/>
            </a:pPr>
            <a:endParaRPr lang="he-IL" dirty="0"/>
          </a:p>
          <a:p>
            <a:pPr marL="0" indent="0" algn="r">
              <a:buFont typeface="Arial" pitchFamily="34" charset="0"/>
              <a:buNone/>
            </a:pPr>
            <a:r>
              <a:rPr lang="he-IL" dirty="0" smtClean="0"/>
              <a:t>כתבו שאלה שאפשר לענות עליה בעזרת מהגרף הנתון.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35461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en-US" dirty="0" smtClean="0">
                <a:hlinkClick r:id="rId2"/>
              </a:rPr>
              <a:t>http://moodle.shmb.ca:8888/mod/assignment/view.php?id=1535</a:t>
            </a:r>
            <a:endParaRPr lang="he-IL" dirty="0" smtClean="0"/>
          </a:p>
          <a:p>
            <a:pPr algn="r"/>
            <a:r>
              <a:rPr lang="en-US" dirty="0" smtClean="0">
                <a:hlinkClick r:id="rId3"/>
              </a:rPr>
              <a:t>http://www.edu.gov.mb.ca/k12/cur/science//found/s2/motion/chap6.pdf</a:t>
            </a:r>
            <a:endParaRPr lang="he-IL" dirty="0" smtClean="0"/>
          </a:p>
          <a:p>
            <a:pPr algn="r"/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17448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e-IL" dirty="0" smtClean="0">
                <a:ea typeface="+mj-ea"/>
              </a:rPr>
              <a:t>מה זה מרחק עצירה</a:t>
            </a:r>
            <a:endParaRPr lang="en-US" dirty="0">
              <a:ea typeface="+mj-ea"/>
            </a:endParaRPr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1" b="7011"/>
          <a:stretch/>
        </p:blipFill>
        <p:spPr>
          <a:xfrm>
            <a:off x="1676400" y="1299924"/>
            <a:ext cx="6477000" cy="2858612"/>
          </a:xfrm>
          <a:prstGeom prst="rect">
            <a:avLst/>
          </a:prstGeom>
        </p:spPr>
      </p:pic>
      <p:grpSp>
        <p:nvGrpSpPr>
          <p:cNvPr id="7" name="קבוצה 6"/>
          <p:cNvGrpSpPr/>
          <p:nvPr/>
        </p:nvGrpSpPr>
        <p:grpSpPr>
          <a:xfrm>
            <a:off x="1500352" y="1299924"/>
            <a:ext cx="4035972" cy="2858612"/>
            <a:chOff x="1500352" y="1299924"/>
            <a:chExt cx="4035972" cy="2858612"/>
          </a:xfrm>
        </p:grpSpPr>
        <p:pic>
          <p:nvPicPr>
            <p:cNvPr id="4" name="תמונה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2" r="40901"/>
            <a:stretch/>
          </p:blipFill>
          <p:spPr>
            <a:xfrm>
              <a:off x="1500352" y="1299924"/>
              <a:ext cx="4035972" cy="2858612"/>
            </a:xfrm>
            <a:prstGeom prst="rect">
              <a:avLst/>
            </a:prstGeom>
          </p:spPr>
        </p:pic>
        <p:cxnSp>
          <p:nvCxnSpPr>
            <p:cNvPr id="6" name="מחבר ישר 5"/>
            <p:cNvCxnSpPr/>
            <p:nvPr/>
          </p:nvCxnSpPr>
          <p:spPr>
            <a:xfrm>
              <a:off x="4914900" y="2286000"/>
              <a:ext cx="621424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502978" y="4247346"/>
            <a:ext cx="687902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b="1" dirty="0" smtClean="0">
                <a:solidFill>
                  <a:srgbClr val="FF0000"/>
                </a:solidFill>
              </a:rPr>
              <a:t>מרחק עצירה = מרחק תגובה +מרחק  בלימה</a:t>
            </a:r>
            <a:endParaRPr lang="he-IL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647700" y="1543817"/>
            <a:ext cx="7848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e-IL" sz="2400" dirty="0">
                <a:cs typeface="+mn-cs"/>
              </a:rPr>
              <a:t> </a:t>
            </a:r>
            <a:r>
              <a:rPr lang="he-IL" sz="2400" dirty="0" smtClean="0">
                <a:cs typeface="+mn-cs"/>
              </a:rPr>
              <a:t>סמנו </a:t>
            </a:r>
            <a:r>
              <a:rPr lang="he-IL" sz="2400" dirty="0">
                <a:cs typeface="+mn-cs"/>
              </a:rPr>
              <a:t>נכון / לא נכון לגבי כל אחד מהמשפטים הבאים </a:t>
            </a:r>
            <a:r>
              <a:rPr lang="he-IL" sz="2400" dirty="0" smtClean="0">
                <a:cs typeface="+mn-cs"/>
              </a:rPr>
              <a:t>מרחק </a:t>
            </a:r>
            <a:r>
              <a:rPr lang="he-IL" sz="2400" dirty="0">
                <a:cs typeface="+mn-cs"/>
              </a:rPr>
              <a:t>העצירה גדול תמיד ממרחק הבלימה.			</a:t>
            </a:r>
            <a:endParaRPr lang="he-IL" sz="2400" dirty="0" smtClean="0">
              <a:cs typeface="+mn-cs"/>
            </a:endParaRPr>
          </a:p>
          <a:p>
            <a:r>
              <a:rPr lang="he-IL" sz="2400" dirty="0" smtClean="0">
                <a:cs typeface="+mn-cs"/>
              </a:rPr>
              <a:t>נכון </a:t>
            </a:r>
            <a:r>
              <a:rPr lang="he-IL" sz="2400" dirty="0">
                <a:cs typeface="+mn-cs"/>
              </a:rPr>
              <a:t>/ לא נכון</a:t>
            </a:r>
            <a:endParaRPr lang="en-US" sz="2400" u="sng" dirty="0"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he-IL" sz="2400" dirty="0">
                <a:cs typeface="+mn-cs"/>
              </a:rPr>
              <a:t>מרחק התגובה תלוי במהירות המכונית בלבד.			נכון / לא נכון</a:t>
            </a:r>
            <a:endParaRPr lang="en-US" sz="2400" u="sng" dirty="0"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he-IL" sz="2400" dirty="0">
                <a:cs typeface="+mn-cs"/>
              </a:rPr>
              <a:t>אילו מזג האוויר היה גשום מרחק הבלימה היה גדל.	</a:t>
            </a:r>
            <a:endParaRPr lang="he-IL" sz="2400" dirty="0" smtClean="0">
              <a:cs typeface="+mn-cs"/>
            </a:endParaRPr>
          </a:p>
          <a:p>
            <a:pPr lvl="0"/>
            <a:r>
              <a:rPr lang="he-IL" sz="2400" dirty="0">
                <a:cs typeface="+mn-cs"/>
              </a:rPr>
              <a:t>	נכון / לא נכון</a:t>
            </a:r>
            <a:endParaRPr lang="en-US" sz="2400" u="sng" dirty="0"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he-IL" sz="2400" dirty="0">
                <a:cs typeface="+mn-cs"/>
              </a:rPr>
              <a:t>כאשר המהירות גדלה גם מרחק הבלימה גדל.			נכון / לא נכון  </a:t>
            </a:r>
            <a:endParaRPr lang="en-US" sz="2400" u="sng" dirty="0">
              <a:cs typeface="+mn-cs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he-IL" sz="2400" dirty="0">
                <a:cs typeface="+mn-cs"/>
              </a:rPr>
              <a:t>בכביש רטוב כוח החיכוך בשעת הבלימה גדל.			נכון / לא נכון</a:t>
            </a:r>
            <a:endParaRPr lang="en-US" sz="2400" u="sng" dirty="0"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40081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C00000"/>
                </a:solidFill>
                <a:latin typeface="Microsoft New Tai Lue" panose="020B0502040204020203" pitchFamily="34" charset="0"/>
                <a:ea typeface="Microsoft New Tai Lue" pitchFamily="34" charset="0"/>
                <a:cs typeface="Microsoft New Tai Lue" panose="020B0502040204020203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rgbClr val="C00000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rgbClr val="C00000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rgbClr val="C00000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rgbClr val="C00000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rgbClr val="C00000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rgbClr val="C00000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rgbClr val="C00000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rgbClr val="C00000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he-IL" dirty="0" smtClean="0">
                <a:ea typeface="+mj-ea"/>
              </a:rPr>
              <a:t>מה זה מרחק עצירה</a:t>
            </a:r>
          </a:p>
          <a:p>
            <a:pPr fontAlgn="auto">
              <a:spcAft>
                <a:spcPts val="0"/>
              </a:spcAft>
              <a:defRPr/>
            </a:pPr>
            <a:r>
              <a:rPr lang="he-IL" dirty="0" smtClean="0">
                <a:ea typeface="+mj-ea"/>
              </a:rPr>
              <a:t>שאלה מס' 1</a:t>
            </a:r>
            <a:endParaRPr lang="en-US" dirty="0"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7861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he-IL" dirty="0" smtClean="0"/>
              <a:t>שאלה מס' 2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he-IL" dirty="0" smtClean="0"/>
              <a:t>רשמו לפחות שני גורמים שמשפיעים על מרחק התגובה</a:t>
            </a:r>
          </a:p>
          <a:p>
            <a:pPr algn="r" rtl="1"/>
            <a:r>
              <a:rPr lang="he-IL" dirty="0" smtClean="0"/>
              <a:t>רשמו לפחות שני גורמים שמשפיעים על מרחק הבלימה</a:t>
            </a:r>
          </a:p>
          <a:p>
            <a:pPr algn="r" rtl="1"/>
            <a:r>
              <a:rPr lang="he-IL" dirty="0" smtClean="0"/>
              <a:t>האם יש </a:t>
            </a:r>
            <a:r>
              <a:rPr lang="he-IL" dirty="0"/>
              <a:t>גורמים שמשפיעים </a:t>
            </a:r>
            <a:r>
              <a:rPr lang="he-IL" dirty="0" smtClean="0"/>
              <a:t>גם </a:t>
            </a:r>
            <a:r>
              <a:rPr lang="he-IL" dirty="0"/>
              <a:t>על מרחק התגובה</a:t>
            </a:r>
          </a:p>
          <a:p>
            <a:pPr algn="r" rtl="1"/>
            <a:r>
              <a:rPr lang="he-IL" dirty="0" smtClean="0"/>
              <a:t>וגם על </a:t>
            </a:r>
            <a:r>
              <a:rPr lang="he-IL" dirty="0"/>
              <a:t>מרחק </a:t>
            </a:r>
            <a:r>
              <a:rPr lang="he-IL" dirty="0" smtClean="0"/>
              <a:t>הבלימה? </a:t>
            </a:r>
            <a:endParaRPr lang="he-IL" dirty="0"/>
          </a:p>
          <a:p>
            <a:pPr algn="r" rtl="1"/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30152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מרחק העצירה והמהירות</a:t>
            </a:r>
            <a:endParaRPr lang="he-IL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1295400"/>
            <a:ext cx="4038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he-I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מרחק העצירה  על כביש יבש</a:t>
            </a:r>
            <a:endParaRPr lang="he-I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qldspeed.geo.do/bd/distance2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36"/>
          <a:stretch/>
        </p:blipFill>
        <p:spPr bwMode="auto">
          <a:xfrm>
            <a:off x="381000" y="1944414"/>
            <a:ext cx="5587154" cy="341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49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שאלה מס' 3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he-IL" dirty="0" smtClean="0"/>
              <a:t>האם יתכן שהגרף שמתאר את תלות מרחק העצירה בזמן הדרוש לעצירה יהיה לינארי?</a:t>
            </a:r>
          </a:p>
          <a:p>
            <a:pPr algn="r" rtl="1"/>
            <a:r>
              <a:rPr lang="he-IL" dirty="0" smtClean="0"/>
              <a:t>נמקו.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25614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שאלה מס' 4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he-IL" dirty="0" smtClean="0"/>
              <a:t>שרטטו את הגרף שמתאר את תלות מרחק העצירה במהירות הנסיעה .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54227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מרחק העצירה ומצב הכביש</a:t>
            </a:r>
            <a:br>
              <a:rPr lang="he-IL" dirty="0" smtClean="0"/>
            </a:br>
            <a:r>
              <a:rPr lang="he-IL" dirty="0" smtClean="0"/>
              <a:t>שאלה מס' 5</a:t>
            </a:r>
            <a:endParaRPr lang="he-IL" dirty="0"/>
          </a:p>
        </p:txBody>
      </p:sp>
      <p:sp>
        <p:nvSpPr>
          <p:cNvPr id="7" name="מציין מיקום תוכן 6"/>
          <p:cNvSpPr>
            <a:spLocks noGrp="1"/>
          </p:cNvSpPr>
          <p:nvPr>
            <p:ph idx="1"/>
          </p:nvPr>
        </p:nvSpPr>
        <p:spPr>
          <a:xfrm>
            <a:off x="152400" y="1597572"/>
            <a:ext cx="8229600" cy="4648200"/>
          </a:xfrm>
        </p:spPr>
        <p:txBody>
          <a:bodyPr/>
          <a:lstStyle/>
          <a:p>
            <a:pPr algn="r" rtl="1"/>
            <a:endParaRPr lang="he-IL" dirty="0" smtClean="0"/>
          </a:p>
          <a:p>
            <a:pPr algn="r" rtl="1"/>
            <a:endParaRPr lang="he-IL" dirty="0"/>
          </a:p>
          <a:p>
            <a:pPr algn="r" rtl="1"/>
            <a:endParaRPr lang="he-IL" dirty="0" smtClean="0"/>
          </a:p>
          <a:p>
            <a:pPr algn="r" rtl="1"/>
            <a:endParaRPr lang="he-IL" dirty="0"/>
          </a:p>
        </p:txBody>
      </p:sp>
      <p:sp>
        <p:nvSpPr>
          <p:cNvPr id="9" name="TextBox 8"/>
          <p:cNvSpPr txBox="1"/>
          <p:nvPr/>
        </p:nvSpPr>
        <p:spPr>
          <a:xfrm>
            <a:off x="5715000" y="1600200"/>
            <a:ext cx="3276600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400" dirty="0"/>
              <a:t>התרשים מתאר את </a:t>
            </a:r>
            <a:r>
              <a:rPr lang="he-IL" sz="2400" u="sng" dirty="0"/>
              <a:t>מרחק עצירה</a:t>
            </a:r>
            <a:r>
              <a:rPr lang="he-IL" sz="2400" dirty="0"/>
              <a:t> של מכונית במהירויות ובתנאים שונים. </a:t>
            </a:r>
            <a:r>
              <a:rPr lang="he-IL" sz="2400" dirty="0" smtClean="0"/>
              <a:t>הוסיפו לתרשים את </a:t>
            </a:r>
            <a:r>
              <a:rPr lang="he-IL" sz="2400" dirty="0"/>
              <a:t>גרפים המתאימים למהירות </a:t>
            </a:r>
            <a:r>
              <a:rPr lang="en-US" sz="2400" dirty="0" smtClean="0"/>
              <a:t>v=90km/h</a:t>
            </a:r>
            <a:r>
              <a:rPr lang="he-IL" sz="2400" dirty="0" smtClean="0"/>
              <a:t>. פרטו </a:t>
            </a:r>
            <a:r>
              <a:rPr lang="he-IL" sz="2400" dirty="0"/>
              <a:t>את </a:t>
            </a:r>
            <a:r>
              <a:rPr lang="he-IL" sz="2400" dirty="0" smtClean="0"/>
              <a:t>חישוביכם. </a:t>
            </a:r>
            <a:endParaRPr lang="he-IL" sz="24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400" y="1989083"/>
            <a:ext cx="5397062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295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מרחק העצירה בבית משפט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4" t="25763"/>
          <a:stretch/>
        </p:blipFill>
        <p:spPr>
          <a:xfrm>
            <a:off x="2711669" y="1905000"/>
            <a:ext cx="5886014" cy="2407690"/>
          </a:xfrm>
        </p:spPr>
      </p:pic>
      <p:sp>
        <p:nvSpPr>
          <p:cNvPr id="6" name="TextBox 5"/>
          <p:cNvSpPr txBox="1"/>
          <p:nvPr/>
        </p:nvSpPr>
        <p:spPr>
          <a:xfrm>
            <a:off x="685800" y="1295400"/>
            <a:ext cx="80010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400" b="1" dirty="0" smtClean="0"/>
              <a:t>מרחק העצירה  על כביש רטוב ממהירות </a:t>
            </a:r>
            <a:r>
              <a:rPr lang="en-US" sz="2400" b="1" dirty="0" smtClean="0"/>
              <a:t>80 km/h</a:t>
            </a:r>
            <a:r>
              <a:rPr lang="he-IL" sz="2400" b="1" dirty="0" smtClean="0"/>
              <a:t> לפי  מצב הצמיגים</a:t>
            </a:r>
            <a:endParaRPr lang="he-IL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2133600"/>
            <a:ext cx="1600200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 smtClean="0"/>
              <a:t>חדש</a:t>
            </a:r>
          </a:p>
          <a:p>
            <a:endParaRPr lang="he-IL" b="1" dirty="0"/>
          </a:p>
          <a:p>
            <a:endParaRPr lang="he-IL" b="1" dirty="0" smtClean="0"/>
          </a:p>
          <a:p>
            <a:r>
              <a:rPr lang="he-IL" b="1" dirty="0" smtClean="0"/>
              <a:t>טוב</a:t>
            </a:r>
          </a:p>
          <a:p>
            <a:endParaRPr lang="he-IL" b="1" dirty="0"/>
          </a:p>
          <a:p>
            <a:endParaRPr lang="he-IL" b="1" dirty="0" smtClean="0"/>
          </a:p>
          <a:p>
            <a:r>
              <a:rPr lang="he-IL" b="1" dirty="0" smtClean="0"/>
              <a:t>חייבים להחליף </a:t>
            </a: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26190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199b7489393fa932d53157f723eca6aca2951"/>
</p:tagLst>
</file>

<file path=ppt/theme/theme1.xml><?xml version="1.0" encoding="utf-8"?>
<a:theme xmlns:a="http://schemas.openxmlformats.org/drawingml/2006/main" name="New-Year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rketing-Plan-PowerPoint-Template" id="{CF90B9E9-3AD1-4817-8A00-07EC8C0D5A0C}" vid="{089D84B0-9DF6-4666-98B9-93DB138F547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</TotalTime>
  <Words>255</Words>
  <Application>Microsoft Office PowerPoint</Application>
  <PresentationFormat>‫הצגה על המסך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14</vt:i4>
      </vt:variant>
    </vt:vector>
  </HeadingPairs>
  <TitlesOfParts>
    <vt:vector size="15" baseType="lpstr">
      <vt:lpstr>New-Year-PowerPoint-Template</vt:lpstr>
      <vt:lpstr>מרחק עצירה</vt:lpstr>
      <vt:lpstr>מה זה מרחק עצירה</vt:lpstr>
      <vt:lpstr>מצגת של PowerPoint</vt:lpstr>
      <vt:lpstr>שאלה מס' 2</vt:lpstr>
      <vt:lpstr>מרחק העצירה והמהירות</vt:lpstr>
      <vt:lpstr>שאלה מס' 3</vt:lpstr>
      <vt:lpstr>שאלה מס' 4</vt:lpstr>
      <vt:lpstr>מרחק העצירה ומצב הכביש שאלה מס' 5</vt:lpstr>
      <vt:lpstr>מרחק העצירה בבית משפט</vt:lpstr>
      <vt:lpstr>מרחק העצירה בבית משפט</vt:lpstr>
      <vt:lpstr>מצגת של PowerPoint</vt:lpstr>
      <vt:lpstr>שאלות נוספות</vt:lpstr>
      <vt:lpstr>שאלות נוספות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Kenan Hadžić</dc:creator>
  <cp:lastModifiedBy>Irina</cp:lastModifiedBy>
  <cp:revision>32</cp:revision>
  <dcterms:created xsi:type="dcterms:W3CDTF">2014-02-23T16:34:26Z</dcterms:created>
  <dcterms:modified xsi:type="dcterms:W3CDTF">2014-03-19T23:15:52Z</dcterms:modified>
</cp:coreProperties>
</file>